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42845038" cy="30243463"/>
  <p:notesSz cx="10020300" cy="68881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544513" indent="-87313" algn="l" rtl="0" eaLnBrk="0" fontAlgn="base" hangingPunct="0">
      <a:spcBef>
        <a:spcPct val="0"/>
      </a:spcBef>
      <a:spcAft>
        <a:spcPct val="0"/>
      </a:spcAft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090613" indent="-176213" algn="l" rtl="0" eaLnBrk="0" fontAlgn="base" hangingPunct="0">
      <a:spcBef>
        <a:spcPct val="0"/>
      </a:spcBef>
      <a:spcAft>
        <a:spcPct val="0"/>
      </a:spcAft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36713" indent="-265113" algn="l" rtl="0" eaLnBrk="0" fontAlgn="base" hangingPunct="0">
      <a:spcBef>
        <a:spcPct val="0"/>
      </a:spcBef>
      <a:spcAft>
        <a:spcPct val="0"/>
      </a:spcAft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182813" indent="-354013" algn="l" rtl="0" eaLnBrk="0" fontAlgn="base" hangingPunct="0">
      <a:spcBef>
        <a:spcPct val="0"/>
      </a:spcBef>
      <a:spcAft>
        <a:spcPct val="0"/>
      </a:spcAft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41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146">
          <p15:clr>
            <a:srgbClr val="A4A3A4"/>
          </p15:clr>
        </p15:guide>
        <p15:guide id="2" pos="203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9" userDrawn="1">
          <p15:clr>
            <a:srgbClr val="A4A3A4"/>
          </p15:clr>
        </p15:guide>
        <p15:guide id="2" pos="315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5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15"/>
    <p:restoredTop sz="94675"/>
  </p:normalViewPr>
  <p:slideViewPr>
    <p:cSldViewPr snapToObjects="1">
      <p:cViewPr varScale="1">
        <p:scale>
          <a:sx n="18" d="100"/>
          <a:sy n="18" d="100"/>
        </p:scale>
        <p:origin x="1793" y="36"/>
      </p:cViewPr>
      <p:guideLst>
        <p:guide orient="horz" pos="18146"/>
        <p:guide pos="20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02" d="100"/>
          <a:sy n="102" d="100"/>
        </p:scale>
        <p:origin x="-648" y="-102"/>
      </p:cViewPr>
      <p:guideLst>
        <p:guide orient="horz" pos="2169"/>
        <p:guide pos="315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0F7FFE7-1394-C347-AFFF-1CC142B835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4119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111" tIns="18555" rIns="37111" bIns="18555" numCol="1" anchor="t" anchorCtr="0" compatLnSpc="1">
            <a:prstTxWarp prst="textNoShape">
              <a:avLst/>
            </a:prstTxWarp>
          </a:bodyPr>
          <a:lstStyle>
            <a:lvl1pPr defTabSz="370383" eaLnBrk="1" hangingPunct="1">
              <a:spcBef>
                <a:spcPct val="0"/>
              </a:spcBef>
              <a:defRPr sz="5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 altLang="sv-SE" dirty="0">
              <a:latin typeface="Arial" panose="020B0604020202020204" pitchFamily="34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5833535-0B97-6D42-B28A-34764EC5019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79103" y="0"/>
            <a:ext cx="434119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111" tIns="18555" rIns="37111" bIns="18555" numCol="1" anchor="t" anchorCtr="0" compatLnSpc="1">
            <a:prstTxWarp prst="textNoShape">
              <a:avLst/>
            </a:prstTxWarp>
          </a:bodyPr>
          <a:lstStyle>
            <a:lvl1pPr algn="r" defTabSz="370383" eaLnBrk="1" hangingPunct="1">
              <a:spcBef>
                <a:spcPct val="0"/>
              </a:spcBef>
              <a:defRPr sz="5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 altLang="sv-SE" dirty="0">
              <a:latin typeface="Arial" panose="020B0604020202020204" pitchFamily="34" charset="0"/>
            </a:endParaRP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0D335A9-343F-CA4D-AA65-F44769B761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543675"/>
            <a:ext cx="434119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111" tIns="18555" rIns="37111" bIns="18555" numCol="1" anchor="b" anchorCtr="0" compatLnSpc="1">
            <a:prstTxWarp prst="textNoShape">
              <a:avLst/>
            </a:prstTxWarp>
          </a:bodyPr>
          <a:lstStyle>
            <a:lvl1pPr defTabSz="370383" eaLnBrk="1" hangingPunct="1">
              <a:spcBef>
                <a:spcPct val="0"/>
              </a:spcBef>
              <a:defRPr sz="5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 altLang="sv-SE" dirty="0">
              <a:latin typeface="Arial" panose="020B0604020202020204" pitchFamily="34" charset="0"/>
            </a:endParaRP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DE9D195-AD0C-3C41-9DDA-5681A65F6C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79103" y="6543675"/>
            <a:ext cx="434119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111" tIns="18555" rIns="37111" bIns="18555" numCol="1" anchor="b" anchorCtr="0" compatLnSpc="1">
            <a:prstTxWarp prst="textNoShape">
              <a:avLst/>
            </a:prstTxWarp>
          </a:bodyPr>
          <a:lstStyle>
            <a:lvl1pPr algn="r" defTabSz="370383" eaLnBrk="1" hangingPunct="1">
              <a:defRPr sz="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A794F9FB-B2FC-2F47-A18E-4877B161B5B3}" type="slidenum">
              <a:rPr lang="sv-SE" altLang="sv-SE">
                <a:latin typeface="Arial" panose="020B0604020202020204" pitchFamily="34" charset="0"/>
              </a:rPr>
              <a:pPr/>
              <a:t>‹#›</a:t>
            </a:fld>
            <a:endParaRPr lang="sv-SE" altLang="sv-S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5D13AC9-9C0C-2E44-B68A-A0FA7A5CB1A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42843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675" tIns="8337" rIns="16675" bIns="8337" numCol="1" anchor="t" anchorCtr="0" compatLnSpc="1">
            <a:prstTxWarp prst="textNoShape">
              <a:avLst/>
            </a:prstTxWarp>
          </a:bodyPr>
          <a:lstStyle>
            <a:lvl1pPr defTabSz="167323" eaLnBrk="1" hangingPunct="1">
              <a:spcBef>
                <a:spcPct val="0"/>
              </a:spcBef>
              <a:defRPr sz="200" b="0" i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11E73B0-D592-A349-A47D-5F06C9D6A8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75812" y="0"/>
            <a:ext cx="43428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675" tIns="8337" rIns="16675" bIns="8337" numCol="1" anchor="t" anchorCtr="0" compatLnSpc="1">
            <a:prstTxWarp prst="textNoShape">
              <a:avLst/>
            </a:prstTxWarp>
          </a:bodyPr>
          <a:lstStyle>
            <a:lvl1pPr algn="r" defTabSz="167323" eaLnBrk="1" hangingPunct="1">
              <a:spcBef>
                <a:spcPct val="0"/>
              </a:spcBef>
              <a:defRPr sz="200" b="0" i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43DA908E-0E11-4B4B-A0C3-A91D9C7E5D6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81350" y="517525"/>
            <a:ext cx="3657600" cy="2581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29259EB7-1C84-3540-BEE2-B953F4B6536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02195" y="3271040"/>
            <a:ext cx="8015910" cy="310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675" tIns="8337" rIns="16675" bIns="83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A8D9FFB-8B24-EF4E-ABB0-C8CE1E1442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542080"/>
            <a:ext cx="4342843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675" tIns="8337" rIns="16675" bIns="8337" numCol="1" anchor="b" anchorCtr="0" compatLnSpc="1">
            <a:prstTxWarp prst="textNoShape">
              <a:avLst/>
            </a:prstTxWarp>
          </a:bodyPr>
          <a:lstStyle>
            <a:lvl1pPr defTabSz="167323" eaLnBrk="1" hangingPunct="1">
              <a:spcBef>
                <a:spcPct val="0"/>
              </a:spcBef>
              <a:defRPr sz="200" b="0" i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id="{01AF8EF5-8980-7D47-8B0A-773370D9A9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75812" y="6542080"/>
            <a:ext cx="4342842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675" tIns="8337" rIns="16675" bIns="8337" numCol="1" anchor="b" anchorCtr="0" compatLnSpc="1">
            <a:prstTxWarp prst="textNoShape">
              <a:avLst/>
            </a:prstTxWarp>
          </a:bodyPr>
          <a:lstStyle>
            <a:lvl1pPr algn="r" defTabSz="167323" eaLnBrk="1" hangingPunct="1">
              <a:defRPr sz="2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98CD652B-827E-3249-BE08-6929B9F1E02D}" type="slidenum">
              <a:rPr lang="en-US" altLang="sv-SE" smtClean="0"/>
              <a:pPr/>
              <a:t>‹#›</a:t>
            </a:fld>
            <a:endParaRPr lang="en-US" alt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Arial" panose="020B0604020202020204" pitchFamily="34" charset="0"/>
        <a:ea typeface="ＭＳ Ｐゴシック" charset="0"/>
        <a:cs typeface="ＭＳ Ｐゴシック" charset="0"/>
      </a:defRPr>
    </a:lvl1pPr>
    <a:lvl2pPr marL="544513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2pPr>
    <a:lvl3pPr marL="1090613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3pPr>
    <a:lvl4pPr marL="1636713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4pPr>
    <a:lvl5pPr marL="2182813" algn="l" rtl="0" eaLnBrk="0" fontAlgn="base" hangingPunct="0">
      <a:spcBef>
        <a:spcPct val="30000"/>
      </a:spcBef>
      <a:spcAft>
        <a:spcPct val="0"/>
      </a:spcAft>
      <a:defRPr sz="1400" b="0" i="0" kern="1200">
        <a:solidFill>
          <a:schemeClr val="tx1"/>
        </a:solidFill>
        <a:latin typeface="Arial" panose="020B0604020202020204" pitchFamily="34" charset="0"/>
        <a:ea typeface="ＭＳ Ｐゴシック" charset="0"/>
        <a:cs typeface="+mn-cs"/>
      </a:defRPr>
    </a:lvl5pPr>
    <a:lvl6pPr marL="2729713" algn="l" defTabSz="109188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75655" algn="l" defTabSz="109188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21598" algn="l" defTabSz="109188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67540" algn="l" defTabSz="109188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A3EF371E-2956-CA46-BA28-BA1D30B012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67323">
              <a:spcBef>
                <a:spcPct val="300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60261" indent="-292408" defTabSz="167323">
              <a:spcBef>
                <a:spcPct val="300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69632" indent="-233926" defTabSz="167323">
              <a:spcBef>
                <a:spcPct val="300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37485" indent="-233926" defTabSz="167323">
              <a:spcBef>
                <a:spcPct val="300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105337" indent="-233926" defTabSz="167323">
              <a:spcBef>
                <a:spcPct val="30000"/>
              </a:spcBef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73190" indent="-233926" defTabSz="167323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3041043" indent="-233926" defTabSz="167323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508896" indent="-233926" defTabSz="167323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976748" indent="-233926" defTabSz="167323" eaLnBrk="0" fontAlgn="base" hangingPunct="0">
              <a:spcBef>
                <a:spcPct val="3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D9C4A4-3155-4F48-BDEE-BE7FDBF7BF42}" type="slidenum">
              <a:rPr lang="en-US" altLang="sv-SE" sz="2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sv-SE" sz="200" dirty="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5552043E-4879-2A43-9A40-8E8D3E586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025AADA-079D-EA40-B0FB-E961DAD7D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sv-SE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2682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3379" y="9395362"/>
            <a:ext cx="36418282" cy="6482648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6756" y="17137201"/>
            <a:ext cx="29991527" cy="7730409"/>
          </a:xfrm>
        </p:spPr>
        <p:txBody>
          <a:bodyPr/>
          <a:lstStyle>
            <a:lvl1pPr marL="0" indent="0" algn="ctr">
              <a:buNone/>
              <a:defRPr/>
            </a:lvl1pPr>
            <a:lvl2pPr marL="545943" indent="0" algn="ctr">
              <a:buNone/>
              <a:defRPr/>
            </a:lvl2pPr>
            <a:lvl3pPr marL="1091885" indent="0" algn="ctr">
              <a:buNone/>
              <a:defRPr/>
            </a:lvl3pPr>
            <a:lvl4pPr marL="1637828" indent="0" algn="ctr">
              <a:buNone/>
              <a:defRPr/>
            </a:lvl4pPr>
            <a:lvl5pPr marL="2183770" indent="0" algn="ctr">
              <a:buNone/>
              <a:defRPr/>
            </a:lvl5pPr>
            <a:lvl6pPr marL="2729713" indent="0" algn="ctr">
              <a:buNone/>
              <a:defRPr/>
            </a:lvl6pPr>
            <a:lvl7pPr marL="3275655" indent="0" algn="ctr">
              <a:buNone/>
              <a:defRPr/>
            </a:lvl7pPr>
            <a:lvl8pPr marL="3821598" indent="0" algn="ctr">
              <a:buNone/>
              <a:defRPr/>
            </a:lvl8pPr>
            <a:lvl9pPr marL="436754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5ACFD2-29D8-7146-85FD-E62E34077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7C06AF-11DB-8D48-B494-7728D5F42B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F7FE3B-1682-474D-8467-0A348B7CA0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A37A1-8DA9-7940-9D1E-2AF2EAB4868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03123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2" y="1211568"/>
            <a:ext cx="38560534" cy="5040577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DFAC06-8942-F842-B559-D318CFB04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A27B2B-C2A6-BF41-A256-B8BCA9477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D68E30-F25F-794C-8B59-9ACF0ADC20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E2401-C8B3-AD48-81BF-9D16E6DABFE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2295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00312" y="1211567"/>
            <a:ext cx="9702474" cy="25671511"/>
          </a:xfrm>
          <a:prstGeom prst="rect">
            <a:avLst/>
          </a:prstGeom>
        </p:spPr>
        <p:txBody>
          <a:bodyPr vert="eaVert"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89112" y="1211567"/>
            <a:ext cx="28929846" cy="256715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DE8609-D844-7D4D-A3B7-8E374736DF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796603-E07D-8347-995A-DE382C167C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7110FA-F534-3C45-8F06-B79CB29D7C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1C8CA-765E-4141-BF02-355189267B9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9966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2" y="1211568"/>
            <a:ext cx="38560534" cy="5040577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0AB092-A25F-2F44-B531-BC0CB13558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A4AA5E-42D4-6B48-B785-834C38A9E3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69A770-3822-794E-8F82-95DA03762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4B4190-4152-6546-862E-9C8C979D3BC8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42101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5288" y="19434606"/>
            <a:ext cx="36418282" cy="6006403"/>
          </a:xfrm>
          <a:prstGeom prst="rect">
            <a:avLst/>
          </a:prstGeom>
        </p:spPr>
        <p:txBody>
          <a:bodyPr lIns="109189" tIns="54594" rIns="109189" bIns="54594" anchor="t"/>
          <a:lstStyle>
            <a:lvl1pPr algn="l">
              <a:defRPr sz="4800" b="0" i="0" cap="all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5288" y="12818612"/>
            <a:ext cx="36418282" cy="6615995"/>
          </a:xfrm>
        </p:spPr>
        <p:txBody>
          <a:bodyPr anchor="b"/>
          <a:lstStyle>
            <a:lvl1pPr marL="0" indent="0">
              <a:buNone/>
              <a:defRPr sz="2400"/>
            </a:lvl1pPr>
            <a:lvl2pPr marL="545943" indent="0">
              <a:buNone/>
              <a:defRPr sz="2100"/>
            </a:lvl2pPr>
            <a:lvl3pPr marL="1091885" indent="0">
              <a:buNone/>
              <a:defRPr sz="1900"/>
            </a:lvl3pPr>
            <a:lvl4pPr marL="1637828" indent="0">
              <a:buNone/>
              <a:defRPr sz="1700"/>
            </a:lvl4pPr>
            <a:lvl5pPr marL="2183770" indent="0">
              <a:buNone/>
              <a:defRPr sz="1700"/>
            </a:lvl5pPr>
            <a:lvl6pPr marL="2729713" indent="0">
              <a:buNone/>
              <a:defRPr sz="1700"/>
            </a:lvl6pPr>
            <a:lvl7pPr marL="3275655" indent="0">
              <a:buNone/>
              <a:defRPr sz="1700"/>
            </a:lvl7pPr>
            <a:lvl8pPr marL="3821598" indent="0">
              <a:buNone/>
              <a:defRPr sz="1700"/>
            </a:lvl8pPr>
            <a:lvl9pPr marL="436754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A364A5-0F8A-7F43-BFF4-60CC571EB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365441-992E-574D-8EDB-B697EF5350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3B1985-972E-5247-839D-6C987E830B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FD345-CA7F-D549-AEF4-426AC9E96E4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1191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2" y="1211568"/>
            <a:ext cx="38560534" cy="5040577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89112" y="8736239"/>
            <a:ext cx="6827247" cy="1814684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97714" y="8736239"/>
            <a:ext cx="6827247" cy="1814684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043A4D-C70C-4D40-929C-5CC9AB1A7E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0920C2-39AC-4E43-82A3-6B68B39E6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AE2ABE-D27E-284E-8735-71D062B3C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C0639E-6911-834A-B1E2-9B4481562810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31546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2" y="1211568"/>
            <a:ext cx="38560534" cy="5040577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252" y="6770299"/>
            <a:ext cx="18930782" cy="282127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5943" indent="0">
              <a:buNone/>
              <a:defRPr sz="2400" b="1"/>
            </a:lvl2pPr>
            <a:lvl3pPr marL="1091885" indent="0">
              <a:buNone/>
              <a:defRPr sz="2100" b="1"/>
            </a:lvl3pPr>
            <a:lvl4pPr marL="1637828" indent="0">
              <a:buNone/>
              <a:defRPr sz="1900" b="1"/>
            </a:lvl4pPr>
            <a:lvl5pPr marL="2183770" indent="0">
              <a:buNone/>
              <a:defRPr sz="1900" b="1"/>
            </a:lvl5pPr>
            <a:lvl6pPr marL="2729713" indent="0">
              <a:buNone/>
              <a:defRPr sz="1900" b="1"/>
            </a:lvl6pPr>
            <a:lvl7pPr marL="3275655" indent="0">
              <a:buNone/>
              <a:defRPr sz="1900" b="1"/>
            </a:lvl7pPr>
            <a:lvl8pPr marL="3821598" indent="0">
              <a:buNone/>
              <a:defRPr sz="1900" b="1"/>
            </a:lvl8pPr>
            <a:lvl9pPr marL="436754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2252" y="9591575"/>
            <a:ext cx="18930782" cy="17424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64449" y="6770299"/>
            <a:ext cx="18938337" cy="282127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5943" indent="0">
              <a:buNone/>
              <a:defRPr sz="2400" b="1"/>
            </a:lvl2pPr>
            <a:lvl3pPr marL="1091885" indent="0">
              <a:buNone/>
              <a:defRPr sz="2100" b="1"/>
            </a:lvl3pPr>
            <a:lvl4pPr marL="1637828" indent="0">
              <a:buNone/>
              <a:defRPr sz="1900" b="1"/>
            </a:lvl4pPr>
            <a:lvl5pPr marL="2183770" indent="0">
              <a:buNone/>
              <a:defRPr sz="1900" b="1"/>
            </a:lvl5pPr>
            <a:lvl6pPr marL="2729713" indent="0">
              <a:buNone/>
              <a:defRPr sz="1900" b="1"/>
            </a:lvl6pPr>
            <a:lvl7pPr marL="3275655" indent="0">
              <a:buNone/>
              <a:defRPr sz="1900" b="1"/>
            </a:lvl7pPr>
            <a:lvl8pPr marL="3821598" indent="0">
              <a:buNone/>
              <a:defRPr sz="1900" b="1"/>
            </a:lvl8pPr>
            <a:lvl9pPr marL="436754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64449" y="9591575"/>
            <a:ext cx="18938337" cy="17424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2E0D7B6-AA3D-974B-9CCB-D24FB77749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2F8BDF-34EB-0E40-81E3-9A81B9C6E5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6E84C61-5E5F-8A44-805C-39EF3BF735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29A20E-DBE7-4841-8E69-AAE8C166502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395716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2" y="1211568"/>
            <a:ext cx="38560534" cy="5040577"/>
          </a:xfrm>
          <a:prstGeom prst="rect">
            <a:avLst/>
          </a:prstGeom>
        </p:spPr>
        <p:txBody>
          <a:bodyPr lIns="109189" tIns="54594" rIns="109189" bIns="54594"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608AB7-4C7E-D84D-A1C4-89ED1A288D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6CFA1B7-A404-4E4C-A957-4995D8BAC6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4E9F6D-2641-7D40-A3C2-B76B77714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4228F7-7A43-5948-A17A-944CA7642D2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21415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7BC6B5C-539B-D049-AAC6-2BBA732C7B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B84D61-9823-C240-916F-4BA162A26B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8A9EB2-1A60-A343-A413-C31378775C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4C44E2-6C99-B34A-8EE4-CCA2C785A97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465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253" y="1203948"/>
            <a:ext cx="14096546" cy="5124396"/>
          </a:xfrm>
          <a:prstGeom prst="rect">
            <a:avLst/>
          </a:prstGeom>
        </p:spPr>
        <p:txBody>
          <a:bodyPr lIns="109189" tIns="54594" rIns="109189" bIns="54594" anchor="b"/>
          <a:lstStyle>
            <a:lvl1pPr algn="l">
              <a:defRPr sz="2400"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50748" y="1203948"/>
            <a:ext cx="23952038" cy="2581247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2253" y="6328344"/>
            <a:ext cx="14096546" cy="20688083"/>
          </a:xfrm>
        </p:spPr>
        <p:txBody>
          <a:bodyPr/>
          <a:lstStyle>
            <a:lvl1pPr marL="0" indent="0">
              <a:buNone/>
              <a:defRPr sz="1700"/>
            </a:lvl1pPr>
            <a:lvl2pPr marL="545943" indent="0">
              <a:buNone/>
              <a:defRPr sz="1400"/>
            </a:lvl2pPr>
            <a:lvl3pPr marL="1091885" indent="0">
              <a:buNone/>
              <a:defRPr sz="1200"/>
            </a:lvl3pPr>
            <a:lvl4pPr marL="1637828" indent="0">
              <a:buNone/>
              <a:defRPr sz="1100"/>
            </a:lvl4pPr>
            <a:lvl5pPr marL="2183770" indent="0">
              <a:buNone/>
              <a:defRPr sz="1100"/>
            </a:lvl5pPr>
            <a:lvl6pPr marL="2729713" indent="0">
              <a:buNone/>
              <a:defRPr sz="1100"/>
            </a:lvl6pPr>
            <a:lvl7pPr marL="3275655" indent="0">
              <a:buNone/>
              <a:defRPr sz="1100"/>
            </a:lvl7pPr>
            <a:lvl8pPr marL="3821598" indent="0">
              <a:buNone/>
              <a:defRPr sz="1100"/>
            </a:lvl8pPr>
            <a:lvl9pPr marL="436754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BDBD9D-F6F8-2643-9061-7BF5A07156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6A017F-94F0-0C4B-ACFF-6565456038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59040B-CB85-3441-8CE0-763E665F3E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C1698-2873-654A-875E-C995C637077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71527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099" y="21170044"/>
            <a:ext cx="25707023" cy="2499334"/>
          </a:xfrm>
          <a:prstGeom prst="rect">
            <a:avLst/>
          </a:prstGeom>
        </p:spPr>
        <p:txBody>
          <a:bodyPr lIns="109189" tIns="54594" rIns="109189" bIns="54594" anchor="b"/>
          <a:lstStyle>
            <a:lvl1pPr algn="l">
              <a:defRPr sz="2400" b="0" i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97099" y="2703168"/>
            <a:ext cx="25707023" cy="18144934"/>
          </a:xfrm>
        </p:spPr>
        <p:txBody>
          <a:bodyPr/>
          <a:lstStyle>
            <a:lvl1pPr marL="0" indent="0">
              <a:buNone/>
              <a:defRPr sz="3800"/>
            </a:lvl1pPr>
            <a:lvl2pPr marL="545943" indent="0">
              <a:buNone/>
              <a:defRPr sz="3300"/>
            </a:lvl2pPr>
            <a:lvl3pPr marL="1091885" indent="0">
              <a:buNone/>
              <a:defRPr sz="2900"/>
            </a:lvl3pPr>
            <a:lvl4pPr marL="1637828" indent="0">
              <a:buNone/>
              <a:defRPr sz="2400"/>
            </a:lvl4pPr>
            <a:lvl5pPr marL="2183770" indent="0">
              <a:buNone/>
              <a:defRPr sz="2400"/>
            </a:lvl5pPr>
            <a:lvl6pPr marL="2729713" indent="0">
              <a:buNone/>
              <a:defRPr sz="2400"/>
            </a:lvl6pPr>
            <a:lvl7pPr marL="3275655" indent="0">
              <a:buNone/>
              <a:defRPr sz="2400"/>
            </a:lvl7pPr>
            <a:lvl8pPr marL="3821598" indent="0">
              <a:buNone/>
              <a:defRPr sz="2400"/>
            </a:lvl8pPr>
            <a:lvl9pPr marL="4367540" indent="0">
              <a:buNone/>
              <a:defRPr sz="24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099" y="23669378"/>
            <a:ext cx="25707023" cy="3548977"/>
          </a:xfrm>
        </p:spPr>
        <p:txBody>
          <a:bodyPr/>
          <a:lstStyle>
            <a:lvl1pPr marL="0" indent="0">
              <a:buNone/>
              <a:defRPr sz="1700"/>
            </a:lvl1pPr>
            <a:lvl2pPr marL="545943" indent="0">
              <a:buNone/>
              <a:defRPr sz="1400"/>
            </a:lvl2pPr>
            <a:lvl3pPr marL="1091885" indent="0">
              <a:buNone/>
              <a:defRPr sz="1200"/>
            </a:lvl3pPr>
            <a:lvl4pPr marL="1637828" indent="0">
              <a:buNone/>
              <a:defRPr sz="1100"/>
            </a:lvl4pPr>
            <a:lvl5pPr marL="2183770" indent="0">
              <a:buNone/>
              <a:defRPr sz="1100"/>
            </a:lvl5pPr>
            <a:lvl6pPr marL="2729713" indent="0">
              <a:buNone/>
              <a:defRPr sz="1100"/>
            </a:lvl6pPr>
            <a:lvl7pPr marL="3275655" indent="0">
              <a:buNone/>
              <a:defRPr sz="1100"/>
            </a:lvl7pPr>
            <a:lvl8pPr marL="3821598" indent="0">
              <a:buNone/>
              <a:defRPr sz="1100"/>
            </a:lvl8pPr>
            <a:lvl9pPr marL="436754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4FB2D0-D065-9F4A-9AD5-CB74A6AB7F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8EBCBF-C9B8-4F4E-BF28-E05A297E9B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altLang="sv-S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14AA8A-D5CC-274E-B659-83D1ED599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7A36A2-AD8A-0B44-8667-44FD64FC317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35835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193E201-4A45-514A-B8D4-7219E65BEF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89125" y="8736013"/>
            <a:ext cx="13835063" cy="1814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6404" tIns="208184" rIns="416404" bIns="2081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dirty="0"/>
              <a:t>Underrubrik</a:t>
            </a:r>
          </a:p>
          <a:p>
            <a:pPr lvl="1"/>
            <a:r>
              <a:rPr lang="sv-SE" altLang="sv-SE" dirty="0"/>
              <a:t>Brödtext</a:t>
            </a:r>
          </a:p>
          <a:p>
            <a:pPr lvl="2"/>
            <a:r>
              <a:rPr lang="sv-SE" altLang="sv-SE" dirty="0"/>
              <a:t>Bildtext</a:t>
            </a:r>
          </a:p>
          <a:p>
            <a:pPr lvl="3"/>
            <a:r>
              <a:rPr lang="sv-SE" altLang="sv-SE" dirty="0"/>
              <a:t>Nivå fyra</a:t>
            </a:r>
          </a:p>
          <a:p>
            <a:pPr lvl="4"/>
            <a:r>
              <a:rPr lang="sv-SE" altLang="sv-SE" dirty="0"/>
              <a:t>Nivå fem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79FFF86-36D2-9142-9C67-CFB86CDAE9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13100" y="27555825"/>
            <a:ext cx="8926513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6404" tIns="208184" rIns="416404" bIns="2081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6400" b="0" i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9F53E0-D1C8-B843-8487-21E098A6434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638338" y="27555825"/>
            <a:ext cx="13568362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6404" tIns="208184" rIns="416404" bIns="20818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6400" b="0" i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sv-SE" altLang="sv-SE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A48977-1715-2148-98A6-4511651DA2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705425" y="27555825"/>
            <a:ext cx="8926513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6404" tIns="208184" rIns="416404" bIns="2081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FA512A9-0361-F24A-9786-5A336DECD7B3}" type="slidenum">
              <a:rPr lang="sv-SE" altLang="sv-SE" smtClean="0"/>
              <a:pPr/>
              <a:t>‹#›</a:t>
            </a:fld>
            <a:endParaRPr lang="sv-SE" altLang="sv-SE" dirty="0"/>
          </a:p>
        </p:txBody>
      </p:sp>
      <p:pic>
        <p:nvPicPr>
          <p:cNvPr id="2" name="Picture 33" descr="KI-Logo_vert_neg_150dpi">
            <a:extLst>
              <a:ext uri="{FF2B5EF4-FFF2-40B4-BE49-F238E27FC236}">
                <a16:creationId xmlns:a16="http://schemas.microsoft.com/office/drawing/2014/main" id="{49F9CAB6-6779-434D-BF7D-7EF17361F0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775" y="936625"/>
            <a:ext cx="2871788" cy="367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图片 11">
            <a:extLst>
              <a:ext uri="{FF2B5EF4-FFF2-40B4-BE49-F238E27FC236}">
                <a16:creationId xmlns:a16="http://schemas.microsoft.com/office/drawing/2014/main" id="{6C4E5DF5-A01A-C846-9B6C-9BD2DB5D3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743" y="25166638"/>
            <a:ext cx="10447338" cy="522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4175125" rtl="0" eaLnBrk="0" fontAlgn="base" hangingPunct="0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+mj-lt"/>
          <a:ea typeface="ＭＳ Ｐゴシック" charset="0"/>
          <a:cs typeface="ＭＳ Ｐゴシック" charset="0"/>
        </a:defRPr>
      </a:lvl1pPr>
      <a:lvl2pPr algn="ctr" defTabSz="4175125" rtl="0" eaLnBrk="0" fontAlgn="base" hangingPunct="0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  <a:ea typeface="ＭＳ Ｐゴシック" charset="0"/>
          <a:cs typeface="ＭＳ Ｐゴシック" charset="0"/>
        </a:defRPr>
      </a:lvl2pPr>
      <a:lvl3pPr algn="ctr" defTabSz="4175125" rtl="0" eaLnBrk="0" fontAlgn="base" hangingPunct="0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  <a:ea typeface="ＭＳ Ｐゴシック" charset="0"/>
          <a:cs typeface="ＭＳ Ｐゴシック" charset="0"/>
        </a:defRPr>
      </a:lvl3pPr>
      <a:lvl4pPr algn="ctr" defTabSz="4175125" rtl="0" eaLnBrk="0" fontAlgn="base" hangingPunct="0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  <a:ea typeface="ＭＳ Ｐゴシック" charset="0"/>
          <a:cs typeface="ＭＳ Ｐゴシック" charset="0"/>
        </a:defRPr>
      </a:lvl4pPr>
      <a:lvl5pPr algn="ctr" defTabSz="4175125" rtl="0" eaLnBrk="0" fontAlgn="base" hangingPunct="0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  <a:ea typeface="ＭＳ Ｐゴシック" charset="0"/>
          <a:cs typeface="ＭＳ Ｐゴシック" charset="0"/>
        </a:defRPr>
      </a:lvl5pPr>
      <a:lvl6pPr marL="545943" algn="ctr" defTabSz="4176082" rtl="0" fontAlgn="base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</a:defRPr>
      </a:lvl6pPr>
      <a:lvl7pPr marL="1091885" algn="ctr" defTabSz="4176082" rtl="0" fontAlgn="base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</a:defRPr>
      </a:lvl7pPr>
      <a:lvl8pPr marL="1637828" algn="ctr" defTabSz="4176082" rtl="0" fontAlgn="base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</a:defRPr>
      </a:lvl8pPr>
      <a:lvl9pPr marL="2183770" algn="ctr" defTabSz="4176082" rtl="0" fontAlgn="base">
        <a:spcBef>
          <a:spcPct val="0"/>
        </a:spcBef>
        <a:spcAft>
          <a:spcPct val="0"/>
        </a:spcAft>
        <a:defRPr sz="16500">
          <a:solidFill>
            <a:srgbClr val="FFFFFF"/>
          </a:solidFill>
          <a:latin typeface="Century Gothic" pitchFamily="34" charset="0"/>
        </a:defRPr>
      </a:lvl9pPr>
    </p:titleStyle>
    <p:bodyStyle>
      <a:lvl1pPr marL="1565275" indent="-1565275" algn="l" defTabSz="4175125" rtl="0" eaLnBrk="0" fontAlgn="base" hangingPunct="0">
        <a:spcBef>
          <a:spcPct val="20000"/>
        </a:spcBef>
        <a:spcAft>
          <a:spcPct val="0"/>
        </a:spcAft>
        <a:buChar char="•"/>
        <a:defRPr sz="6400" b="0" i="0">
          <a:solidFill>
            <a:schemeClr val="tx1"/>
          </a:solidFill>
          <a:latin typeface="Arial" panose="020B0604020202020204" pitchFamily="34" charset="0"/>
          <a:ea typeface="ＭＳ Ｐゴシック" charset="0"/>
          <a:cs typeface="ＭＳ Ｐゴシック" charset="0"/>
        </a:defRPr>
      </a:lvl1pPr>
      <a:lvl2pPr marL="3392488" indent="-1303338" algn="l" defTabSz="4175125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Arial" charset="0"/>
          <a:ea typeface="ＭＳ Ｐゴシック" charset="0"/>
        </a:defRPr>
      </a:lvl2pPr>
      <a:lvl3pPr marL="5211763" indent="-1036638" algn="l" defTabSz="4175125" rtl="0" eaLnBrk="0" fontAlgn="base" hangingPunct="0">
        <a:spcBef>
          <a:spcPct val="20000"/>
        </a:spcBef>
        <a:spcAft>
          <a:spcPct val="0"/>
        </a:spcAft>
        <a:buChar char="•"/>
        <a:defRPr sz="3200" i="1">
          <a:solidFill>
            <a:schemeClr val="tx1"/>
          </a:solidFill>
          <a:latin typeface="Arial" charset="0"/>
          <a:ea typeface="ＭＳ Ｐゴシック" charset="0"/>
        </a:defRPr>
      </a:lvl3pPr>
      <a:lvl4pPr marL="7308850" indent="-1050925" algn="l" defTabSz="41751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Arial" charset="0"/>
          <a:ea typeface="ＭＳ Ｐゴシック" charset="0"/>
        </a:defRPr>
      </a:lvl4pPr>
      <a:lvl5pPr marL="9388475" indent="-1041400" algn="l" defTabSz="41751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Arial" charset="0"/>
          <a:ea typeface="ＭＳ Ｐゴシック" charset="0"/>
        </a:defRPr>
      </a:lvl5pPr>
      <a:lvl6pPr marL="9935017" indent="-1042599" algn="l" defTabSz="4176082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Arial" charset="0"/>
        </a:defRPr>
      </a:lvl6pPr>
      <a:lvl7pPr marL="10480960" indent="-1042599" algn="l" defTabSz="4176082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Arial" charset="0"/>
        </a:defRPr>
      </a:lvl7pPr>
      <a:lvl8pPr marL="11026902" indent="-1042599" algn="l" defTabSz="4176082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Arial" charset="0"/>
        </a:defRPr>
      </a:lvl8pPr>
      <a:lvl9pPr marL="11572845" indent="-1042599" algn="l" defTabSz="4176082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Arial" charset="0"/>
        </a:defRPr>
      </a:lvl9pPr>
    </p:bodyStyle>
    <p:otherStyle>
      <a:defPPr>
        <a:defRPr lang="sv-SE"/>
      </a:defPPr>
      <a:lvl1pPr marL="0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5943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91885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7828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83770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9713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655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21598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67540" algn="l" defTabSz="109188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lennart.carlsson@ki.se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hyperlink" Target="mailto:bo.bertilson@ki.se" TargetMode="External"/><Relationship Id="rId10" Type="http://schemas.openxmlformats.org/officeDocument/2006/relationships/hyperlink" Target="mailto:bjorn@bragee.se" TargetMode="External"/><Relationship Id="rId4" Type="http://schemas.openxmlformats.org/officeDocument/2006/relationships/hyperlink" Target="mailto:bjorn.bragee@ki.se" TargetMode="External"/><Relationship Id="rId9" Type="http://schemas.openxmlformats.org/officeDocument/2006/relationships/hyperlink" Target="https://tuckdbpostcards.org/items/12768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16">
            <a:extLst>
              <a:ext uri="{FF2B5EF4-FFF2-40B4-BE49-F238E27FC236}">
                <a16:creationId xmlns:a16="http://schemas.microsoft.com/office/drawing/2014/main" id="{20657983-6D10-5045-BB0C-6AA19238F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38180" y="25719961"/>
            <a:ext cx="10314047" cy="3857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85735" rIns="428695" bIns="21434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sv-SE" sz="3300" dirty="0">
                <a:latin typeface="Arial" panose="020B0604020202020204" pitchFamily="34" charset="0"/>
                <a:cs typeface="Arial" panose="020B0604020202020204" pitchFamily="34" charset="0"/>
              </a:rPr>
              <a:t>Karolinska Institutet</a:t>
            </a:r>
          </a:p>
          <a:p>
            <a:pPr eaLnBrk="1" hangingPunct="1">
              <a:buFontTx/>
              <a:buNone/>
            </a:pPr>
            <a:r>
              <a:rPr lang="en-GB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Dep of Neurobiology, Care Sciences and Society</a:t>
            </a:r>
          </a:p>
          <a:p>
            <a:pPr eaLnBrk="1" hangingPunct="1">
              <a:buFontTx/>
              <a:buNone/>
            </a:pPr>
            <a:r>
              <a:rPr lang="en-GB" altLang="sv-SE" sz="3300" b="0" dirty="0" err="1">
                <a:latin typeface="Arial" panose="020B0604020202020204" pitchFamily="34" charset="0"/>
                <a:cs typeface="Arial" panose="020B0604020202020204" pitchFamily="34" charset="0"/>
              </a:rPr>
              <a:t>Div</a:t>
            </a:r>
            <a:r>
              <a:rPr lang="en-GB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 of Family Medicine and Primary Care</a:t>
            </a:r>
          </a:p>
          <a:p>
            <a:pPr eaLnBrk="1" hangingPunct="1">
              <a:buFontTx/>
              <a:buNone/>
            </a:pPr>
            <a:r>
              <a:rPr lang="en-GB" altLang="sv-SE" sz="3300" b="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lennart.carlsson@ki.se</a:t>
            </a:r>
            <a:endParaRPr lang="en-GB" altLang="sv-SE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GB" altLang="sv-SE" sz="3300" b="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bjorn.bragee@ki.se</a:t>
            </a:r>
            <a:endParaRPr lang="en-GB" altLang="sv-SE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GB" altLang="sv-SE" sz="3300" b="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bo.bertilson@ki.se</a:t>
            </a:r>
            <a:endParaRPr lang="en-GB" altLang="sv-SE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1" name="Rectangle 56">
            <a:extLst>
              <a:ext uri="{FF2B5EF4-FFF2-40B4-BE49-F238E27FC236}">
                <a16:creationId xmlns:a16="http://schemas.microsoft.com/office/drawing/2014/main" id="{DCB1B329-C323-6D4A-ABEE-17BA18C8E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2013" y="21993225"/>
            <a:ext cx="13503275" cy="294481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GB" altLang="sv-SE" sz="4100" b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71" name="Text Box 20">
            <a:extLst>
              <a:ext uri="{FF2B5EF4-FFF2-40B4-BE49-F238E27FC236}">
                <a16:creationId xmlns:a16="http://schemas.microsoft.com/office/drawing/2014/main" id="{193C7677-5C10-C841-B7D2-F91D8FF0C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8962" y="22715547"/>
            <a:ext cx="9893473" cy="156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735" tIns="85735" rIns="85735" bIns="8573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sv-SE" sz="4100" b="0" dirty="0">
                <a:latin typeface="Arial" panose="020B0604020202020204" pitchFamily="34" charset="0"/>
                <a:cs typeface="Arial" panose="020B0604020202020204" pitchFamily="34" charset="0"/>
              </a:rPr>
              <a:t>From disease focus to patient orientation</a:t>
            </a:r>
          </a:p>
          <a:p>
            <a:pPr eaLnBrk="1" hangingPunct="1">
              <a:buFontTx/>
              <a:buNone/>
            </a:pPr>
            <a:r>
              <a:rPr lang="en-GB" altLang="sv-SE" sz="4100" b="0" dirty="0">
                <a:latin typeface="Arial" panose="020B0604020202020204" pitchFamily="34" charset="0"/>
                <a:cs typeface="Arial" panose="020B0604020202020204" pitchFamily="34" charset="0"/>
              </a:rPr>
              <a:t>From static to dynamic perspective</a:t>
            </a:r>
          </a:p>
        </p:txBody>
      </p:sp>
      <p:sp>
        <p:nvSpPr>
          <p:cNvPr id="27654" name="Rectangle 55">
            <a:extLst>
              <a:ext uri="{FF2B5EF4-FFF2-40B4-BE49-F238E27FC236}">
                <a16:creationId xmlns:a16="http://schemas.microsoft.com/office/drawing/2014/main" id="{515FFF2D-089F-784B-878A-18BCA3D75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02013" y="12056928"/>
            <a:ext cx="13034773" cy="7298558"/>
          </a:xfrm>
          <a:prstGeom prst="rect">
            <a:avLst/>
          </a:prstGeom>
          <a:solidFill>
            <a:srgbClr val="F8F8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GB" altLang="sv-SE" sz="4100" b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66" name="Text Box 18">
            <a:extLst>
              <a:ext uri="{FF2B5EF4-FFF2-40B4-BE49-F238E27FC236}">
                <a16:creationId xmlns:a16="http://schemas.microsoft.com/office/drawing/2014/main" id="{3FD80BE6-A28C-3944-8E33-25A5EF9D0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27313" y="13374564"/>
            <a:ext cx="12409473" cy="7929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85758" rIns="428695" bIns="85758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>
              <a:lnSpc>
                <a:spcPct val="107000"/>
              </a:lnSpc>
              <a:buNone/>
            </a:pPr>
            <a:r>
              <a:rPr lang="en-US" sz="4100" dirty="0">
                <a:solidFill>
                  <a:srgbClr val="87005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TAKE-HOME-MESSAGES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Multimorbidity means overlapping diseases – at the societal level. In person-centered care however, diseases not just overlap – they interact.</a:t>
            </a:r>
            <a:endParaRPr lang="sv-SE" sz="4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explore multimorbidity at the individual level it is needed to realize that the changing of the health status is ever ongoing.</a:t>
            </a:r>
            <a:endParaRPr lang="sv-SE" sz="4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health situation of a patient with ambiguous diseases can be explored by aggregating medical data from the past.</a:t>
            </a:r>
            <a:endParaRPr lang="sv-SE" sz="4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 Box 16">
            <a:extLst>
              <a:ext uri="{FF2B5EF4-FFF2-40B4-BE49-F238E27FC236}">
                <a16:creationId xmlns:a16="http://schemas.microsoft.com/office/drawing/2014/main" id="{2919C085-C28E-4748-A4CE-D577ABF0F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27313" y="11207849"/>
            <a:ext cx="12000209" cy="1928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85735" rIns="428695" bIns="21434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sv-SE" sz="33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Trajectories of  22 patients with 22 diagnosis or more.</a:t>
            </a:r>
          </a:p>
          <a:p>
            <a:pPr eaLnBrk="1" hangingPunct="1">
              <a:buFontTx/>
              <a:buNone/>
            </a:pPr>
            <a:r>
              <a:rPr lang="en-GB" altLang="sv-SE" sz="33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Combinations of number of diagnoses and ACG risk score. Visualization over time by “</a:t>
            </a:r>
            <a:r>
              <a:rPr lang="en-GB" altLang="sv-SE" sz="3300" b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Gapminder</a:t>
            </a:r>
            <a:r>
              <a:rPr lang="en-GB" altLang="sv-SE" sz="33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software.</a:t>
            </a:r>
          </a:p>
        </p:txBody>
      </p:sp>
      <p:sp>
        <p:nvSpPr>
          <p:cNvPr id="27672" name="Text Box 41">
            <a:extLst>
              <a:ext uri="{FF2B5EF4-FFF2-40B4-BE49-F238E27FC236}">
                <a16:creationId xmlns:a16="http://schemas.microsoft.com/office/drawing/2014/main" id="{5DF81F3B-1CA6-184D-8098-1F1C73F60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1052" y="5442979"/>
            <a:ext cx="14246038" cy="17679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85735" rIns="428695" bIns="21434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  <a:spcAft>
                <a:spcPts val="800"/>
              </a:spcAft>
              <a:buNone/>
              <a:tabLst>
                <a:tab pos="1193800" algn="l"/>
              </a:tabLst>
            </a:pPr>
            <a:r>
              <a:rPr lang="en-US" sz="4100" i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Objectives</a:t>
            </a:r>
            <a:r>
              <a:rPr lang="en-US" sz="4100" b="0" dirty="0">
                <a:latin typeface="Arial" panose="020B0604020202020204" pitchFamily="34" charset="0"/>
                <a:cs typeface="Arial" panose="020B0604020202020204" pitchFamily="34" charset="0"/>
              </a:rPr>
              <a:t>: To elucidate, analyze and visualize patterns of clusters of diagnoses over time among patients having been diagnosed with ME/CFS. Thereby, possibly, contribute to the complex pathophysiology of ME/CFS.</a:t>
            </a:r>
            <a:endParaRPr lang="sv-SE" sz="41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  <a:tabLst>
                <a:tab pos="1193800" algn="l"/>
              </a:tabLst>
            </a:pPr>
            <a:r>
              <a:rPr lang="en-US" sz="4100" i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</a:t>
            </a:r>
            <a:r>
              <a:rPr lang="en-US" sz="4100" b="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41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retrospective register-based cohort study with 549 patients during year 2015-2020 in Region Stockholm, Sweden. Diagnoses were processed by the Adjusted Clinical Groups</a:t>
            </a:r>
            <a:r>
              <a:rPr lang="en-US" sz="4100" b="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©</a:t>
            </a:r>
            <a:r>
              <a:rPr lang="en-US" sz="41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case-mix system from Johns Hopkins University. Visualization by “</a:t>
            </a:r>
            <a:r>
              <a:rPr lang="en-US" sz="4100" b="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Gapminder</a:t>
            </a:r>
            <a:r>
              <a:rPr lang="en-US" sz="41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en-US" sz="4100" b="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software</a:t>
            </a:r>
            <a:r>
              <a:rPr lang="en-US" sz="41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sv-SE" sz="4100" b="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  <a:buNone/>
              <a:tabLst>
                <a:tab pos="1193800" algn="l"/>
              </a:tabLst>
            </a:pPr>
            <a:r>
              <a:rPr lang="en-US" sz="4100" i="1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Results</a:t>
            </a:r>
            <a:r>
              <a:rPr lang="en-US" sz="4100" b="0" dirty="0">
                <a:latin typeface="Arial" panose="020B0604020202020204" pitchFamily="34" charset="0"/>
                <a:cs typeface="Arial" panose="020B0604020202020204" pitchFamily="34" charset="0"/>
              </a:rPr>
              <a:t>: The last year, half of all patients had received more than eight, and some up to 32 diagnoses. Most frequent diagnosis clusters were “</a:t>
            </a:r>
            <a:r>
              <a:rPr lang="en-US" sz="41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General Signs and Symptoms”, “Musculoskeletal”, “Psychosocial” and “</a:t>
            </a:r>
            <a:r>
              <a:rPr lang="en-US" sz="4100" b="0" dirty="0">
                <a:latin typeface="Arial" panose="020B0604020202020204" pitchFamily="34" charset="0"/>
                <a:cs typeface="Arial" panose="020B0604020202020204" pitchFamily="34" charset="0"/>
              </a:rPr>
              <a:t>Neurologic”. Throughout the years, most clusters indicated ambiguous states. However, the number of patients with psychiatric or psychosomatic disorders and with musculoskeletal symptoms seemed to diminish when ME/CFS diagnoses were registered.</a:t>
            </a:r>
            <a:endParaRPr lang="sv-SE" sz="41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5" name="Rectangle 54">
            <a:extLst>
              <a:ext uri="{FF2B5EF4-FFF2-40B4-BE49-F238E27FC236}">
                <a16:creationId xmlns:a16="http://schemas.microsoft.com/office/drawing/2014/main" id="{43B0C4AF-1626-2F4C-A860-E69D0EDC4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76425" y="24787225"/>
            <a:ext cx="27728863" cy="422275"/>
          </a:xfrm>
          <a:prstGeom prst="rect">
            <a:avLst/>
          </a:prstGeom>
          <a:solidFill>
            <a:srgbClr val="8700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GB" altLang="sv-SE" sz="4100" b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6" name="Rectangle 57">
            <a:extLst>
              <a:ext uri="{FF2B5EF4-FFF2-40B4-BE49-F238E27FC236}">
                <a16:creationId xmlns:a16="http://schemas.microsoft.com/office/drawing/2014/main" id="{EA7E5AB7-1B6C-9B44-A4F4-C05AD3C51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110" y="27297220"/>
            <a:ext cx="13589000" cy="21717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GB" altLang="sv-SE" sz="4100" b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59" name="Text Box 12">
            <a:extLst>
              <a:ext uri="{FF2B5EF4-FFF2-40B4-BE49-F238E27FC236}">
                <a16:creationId xmlns:a16="http://schemas.microsoft.com/office/drawing/2014/main" id="{731ED9AC-5F90-2247-9D36-68C73C489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343" y="27495336"/>
            <a:ext cx="13028681" cy="1550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14345" tIns="214345" rIns="214345" bIns="21434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FORGET-ME-NOT is the flower used as a symbol of ME/CFS.</a:t>
            </a:r>
          </a:p>
          <a:p>
            <a:pPr eaLnBrk="1" hangingPunct="1">
              <a:buFontTx/>
              <a:buNone/>
            </a:pPr>
            <a:r>
              <a:rPr lang="en-US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In our study 85% were female and 21 patients below 20 years (4%).</a:t>
            </a:r>
          </a:p>
        </p:txBody>
      </p:sp>
      <p:sp>
        <p:nvSpPr>
          <p:cNvPr id="27649" name="Rectangle 31">
            <a:extLst>
              <a:ext uri="{FF2B5EF4-FFF2-40B4-BE49-F238E27FC236}">
                <a16:creationId xmlns:a16="http://schemas.microsoft.com/office/drawing/2014/main" id="{C48CFF27-4D98-A240-B556-C52FEA6A5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257799"/>
            <a:ext cx="13503274" cy="10692023"/>
          </a:xfrm>
          <a:prstGeom prst="rect">
            <a:avLst/>
          </a:prstGeom>
          <a:solidFill>
            <a:srgbClr val="FFFFCC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endParaRPr lang="en-GB" altLang="sv-SE" sz="4100" b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F0B5FE9C-F28B-9844-9DDE-6A9AF52F2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252" y="5724525"/>
            <a:ext cx="12438621" cy="1010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42906" rIns="428695" bIns="8573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5300" dirty="0">
                <a:solidFill>
                  <a:schemeClr val="accent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Conclusions and implications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4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study illustrates the complexity of the pattern of multimorbidity over time, depicting overlapping diagnoses.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4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analyses of the trajectories of the various patterns of multimorbidity might pave the way for a broader understanding of triggers for more complex health conditions </a:t>
            </a:r>
            <a:r>
              <a:rPr lang="en-US" sz="4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ME/CFS.  </a:t>
            </a:r>
            <a:endParaRPr lang="en-US" sz="4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4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drive towards patient-centered care may lead to a more holistic view to help patients with ambiguous states to cope with their situation.</a:t>
            </a:r>
            <a:endParaRPr lang="en-GB" altLang="sv-SE" sz="41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3" name="Rectangle 47">
            <a:extLst>
              <a:ext uri="{FF2B5EF4-FFF2-40B4-BE49-F238E27FC236}">
                <a16:creationId xmlns:a16="http://schemas.microsoft.com/office/drawing/2014/main" id="{C5E8EB67-A4B8-DB45-9D5E-4C8118DF1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39750"/>
            <a:ext cx="41744900" cy="4224338"/>
          </a:xfrm>
          <a:prstGeom prst="rect">
            <a:avLst/>
          </a:prstGeom>
          <a:solidFill>
            <a:srgbClr val="8700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876" tIns="85975" rIns="429876" bIns="214938" anchor="ctr"/>
          <a:lstStyle>
            <a:lvl1pPr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endParaRPr lang="en-GB" altLang="sv-SE" sz="4100" b="0" dirty="0">
              <a:solidFill>
                <a:srgbClr val="870052"/>
              </a:solidFill>
              <a:latin typeface="Arial" panose="020B0604020202020204" pitchFamily="34" charset="0"/>
            </a:endParaRPr>
          </a:p>
        </p:txBody>
      </p:sp>
      <p:sp>
        <p:nvSpPr>
          <p:cNvPr id="27669" name="Text Box 23">
            <a:extLst>
              <a:ext uri="{FF2B5EF4-FFF2-40B4-BE49-F238E27FC236}">
                <a16:creationId xmlns:a16="http://schemas.microsoft.com/office/drawing/2014/main" id="{1154E138-180F-9B44-A3AD-DC8787AF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90" y="3744277"/>
            <a:ext cx="38274625" cy="85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29111" tIns="85813" rIns="429111" bIns="21455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sv-SE" sz="3600" b="0" i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Björn Bragée, MD; Lennart Carlsson, MSc, MPH, PhD; Bo Christer Bertilson, MD, PhD</a:t>
            </a:r>
          </a:p>
        </p:txBody>
      </p:sp>
      <p:sp>
        <p:nvSpPr>
          <p:cNvPr id="32" name="Text Box 23">
            <a:extLst>
              <a:ext uri="{FF2B5EF4-FFF2-40B4-BE49-F238E27FC236}">
                <a16:creationId xmlns:a16="http://schemas.microsoft.com/office/drawing/2014/main" id="{4ABA303B-F01B-234C-8434-B7B94BB86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388" y="568827"/>
            <a:ext cx="41744900" cy="311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9111" tIns="85813" rIns="429111" bIns="21455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Aft>
                <a:spcPts val="800"/>
              </a:spcAft>
              <a:buNone/>
              <a:tabLst>
                <a:tab pos="1193800" algn="l"/>
              </a:tabLst>
            </a:pPr>
            <a:r>
              <a:rPr lang="en-US" sz="80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Elucidating patterns of multimorbidity among patients with ambiguous diagnoses</a:t>
            </a:r>
          </a:p>
          <a:p>
            <a:pPr algn="ctr">
              <a:spcAft>
                <a:spcPts val="800"/>
              </a:spcAft>
              <a:buNone/>
              <a:tabLst>
                <a:tab pos="1193800" algn="l"/>
              </a:tabLst>
            </a:pPr>
            <a:r>
              <a:rPr lang="en-US" sz="80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the case of </a:t>
            </a:r>
            <a:r>
              <a:rPr lang="en-US" sz="8000" dirty="0" err="1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Myalgic</a:t>
            </a:r>
            <a:r>
              <a:rPr lang="en-US" sz="8000" dirty="0">
                <a:solidFill>
                  <a:schemeClr val="accent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Encephalomyelitis/Chronic Fatigue Syndrome</a:t>
            </a:r>
            <a:endParaRPr lang="sv-SE" sz="8000" dirty="0">
              <a:solidFill>
                <a:schemeClr val="accent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DE88912-BC2E-160B-1B4B-44D8A644CB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7313" y="5657641"/>
            <a:ext cx="11125772" cy="5505733"/>
          </a:xfrm>
          <a:prstGeom prst="rect">
            <a:avLst/>
          </a:prstGeom>
        </p:spPr>
      </p:pic>
      <p:pic>
        <p:nvPicPr>
          <p:cNvPr id="21" name="Picture 179" descr="Session 4 - Lennart Carlsson - Visualising Health States for a Clearer  Understanding of Multimorbidity and Enhancing Epidemiology - Johns Hopkins  ACG® System">
            <a:extLst>
              <a:ext uri="{FF2B5EF4-FFF2-40B4-BE49-F238E27FC236}">
                <a16:creationId xmlns:a16="http://schemas.microsoft.com/office/drawing/2014/main" id="{F0B8ED69-8BD1-8DB2-1BCB-D474B84A9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7358" y="21983109"/>
            <a:ext cx="2804115" cy="2804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Bildobjekt 21" descr="En bild som visar text, klädsel&#10;&#10;Automatiskt genererad beskrivning">
            <a:extLst>
              <a:ext uri="{FF2B5EF4-FFF2-40B4-BE49-F238E27FC236}">
                <a16:creationId xmlns:a16="http://schemas.microsoft.com/office/drawing/2014/main" id="{911CA53F-0B8E-D169-BF1E-9E5FC7B3584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rcRect t="13346" b="33060"/>
          <a:stretch/>
        </p:blipFill>
        <p:spPr>
          <a:xfrm flipH="1">
            <a:off x="656382" y="16159096"/>
            <a:ext cx="13528456" cy="11275117"/>
          </a:xfrm>
          <a:prstGeom prst="rect">
            <a:avLst/>
          </a:prstGeom>
        </p:spPr>
      </p:pic>
      <p:sp>
        <p:nvSpPr>
          <p:cNvPr id="23" name="Text Box 16">
            <a:extLst>
              <a:ext uri="{FF2B5EF4-FFF2-40B4-BE49-F238E27FC236}">
                <a16:creationId xmlns:a16="http://schemas.microsoft.com/office/drawing/2014/main" id="{80657201-B594-2E4B-C08F-2F9D7CAEE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6815" y="25759832"/>
            <a:ext cx="8820980" cy="3857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28695" tIns="85735" rIns="428695" bIns="214345">
            <a:spAutoFit/>
          </a:bodyPr>
          <a:lstStyle>
            <a:lvl1pPr defTabSz="841375">
              <a:spcBef>
                <a:spcPct val="20000"/>
              </a:spcBef>
              <a:buChar char="•"/>
              <a:defRPr sz="6400" b="1">
                <a:solidFill>
                  <a:schemeClr val="tx1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841375">
              <a:spcBef>
                <a:spcPct val="20000"/>
              </a:spcBef>
              <a:buChar char="–"/>
              <a:defRPr sz="4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841375">
              <a:spcBef>
                <a:spcPct val="20000"/>
              </a:spcBef>
              <a:buChar char="•"/>
              <a:defRPr sz="3200" 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841375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841375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841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sv-SE" altLang="sv-SE" sz="3300" dirty="0">
                <a:latin typeface="Arial" panose="020B0604020202020204" pitchFamily="34" charset="0"/>
                <a:cs typeface="Arial" panose="020B0604020202020204" pitchFamily="34" charset="0"/>
              </a:rPr>
              <a:t>Bragée </a:t>
            </a:r>
            <a:r>
              <a:rPr lang="sv-SE" altLang="sv-SE" sz="3300" dirty="0" err="1">
                <a:latin typeface="Arial" panose="020B0604020202020204" pitchFamily="34" charset="0"/>
                <a:cs typeface="Arial" panose="020B0604020202020204" pitchFamily="34" charset="0"/>
              </a:rPr>
              <a:t>Clinics</a:t>
            </a:r>
            <a:endParaRPr lang="sv-SE" altLang="sv-SE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sv-SE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Karlavägen 100, Stockholm</a:t>
            </a:r>
          </a:p>
          <a:p>
            <a:pPr eaLnBrk="1" hangingPunct="1">
              <a:buFontTx/>
              <a:buNone/>
            </a:pPr>
            <a:r>
              <a:rPr lang="sv-SE" altLang="sv-SE" sz="3300" b="0" dirty="0" err="1">
                <a:latin typeface="Arial" panose="020B0604020202020204" pitchFamily="34" charset="0"/>
                <a:cs typeface="Arial" panose="020B0604020202020204" pitchFamily="34" charset="0"/>
              </a:rPr>
              <a:t>Commisioned</a:t>
            </a:r>
            <a:r>
              <a:rPr lang="sv-SE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 by Stockholm Region</a:t>
            </a:r>
          </a:p>
          <a:p>
            <a:pPr eaLnBrk="1" hangingPunct="1">
              <a:buFontTx/>
              <a:buNone/>
            </a:pPr>
            <a:r>
              <a:rPr lang="sv-SE" altLang="sv-SE" sz="3300" b="0" dirty="0">
                <a:latin typeface="Arial" panose="020B0604020202020204" pitchFamily="34" charset="0"/>
                <a:cs typeface="Arial" panose="020B0604020202020204" pitchFamily="34" charset="0"/>
              </a:rPr>
              <a:t>Björn Bragée, spec. in pain medicine,  MD</a:t>
            </a:r>
          </a:p>
          <a:p>
            <a:pPr eaLnBrk="1" hangingPunct="1">
              <a:buFontTx/>
              <a:buNone/>
            </a:pPr>
            <a:r>
              <a:rPr lang="sv-SE" altLang="sv-SE" sz="3300" b="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bjorn@bragee.se</a:t>
            </a:r>
            <a:endParaRPr lang="sv-SE" altLang="sv-SE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sv-SE" altLang="sv-SE" sz="33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64547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Standardformgivning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0" tIns="72000" rIns="360000" bIns="180000" numCol="1" anchor="t" anchorCtr="0" compatLnSpc="1">
        <a:prstTxWarp prst="textNoShape">
          <a:avLst/>
        </a:prstTxWarp>
        <a:spAutoFit/>
      </a:bodyPr>
      <a:lstStyle>
        <a:defPPr marL="0" marR="0" indent="0" algn="l" defTabSz="704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sv-SE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0" tIns="72000" rIns="360000" bIns="180000" numCol="1" anchor="t" anchorCtr="0" compatLnSpc="1">
        <a:prstTxWarp prst="textNoShape">
          <a:avLst/>
        </a:prstTxWarp>
        <a:spAutoFit/>
      </a:bodyPr>
      <a:lstStyle>
        <a:defPPr marL="0" marR="0" indent="0" algn="l" defTabSz="704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sv-SE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10223</TotalTime>
  <Words>476</Words>
  <Application>Microsoft Office PowerPoint</Application>
  <PresentationFormat>Anpassad</PresentationFormat>
  <Paragraphs>35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Century Gothic</vt:lpstr>
      <vt:lpstr>Symbol</vt:lpstr>
      <vt:lpstr>Standardformgivning</vt:lpstr>
      <vt:lpstr>PowerPoint-presentation</vt:lpstr>
    </vt:vector>
  </TitlesOfParts>
  <Manager/>
  <Company>Karolinska Institutet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Postermall</dc:title>
  <dc:subject/>
  <dc:creator>User</dc:creator>
  <cp:keywords/>
  <dc:description/>
  <cp:lastModifiedBy>Björn Bragée</cp:lastModifiedBy>
  <cp:revision>307</cp:revision>
  <cp:lastPrinted>2022-06-15T16:34:16Z</cp:lastPrinted>
  <dcterms:created xsi:type="dcterms:W3CDTF">2001-10-15T06:35:57Z</dcterms:created>
  <dcterms:modified xsi:type="dcterms:W3CDTF">2026-04-12T10:01:07Z</dcterms:modified>
  <cp:category/>
</cp:coreProperties>
</file>